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480" r:id="rId5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2AADA8"/>
    <a:srgbClr val="FD200F"/>
    <a:srgbClr val="F31E19"/>
    <a:srgbClr val="EE321E"/>
    <a:srgbClr val="00FF00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3114" autoAdjust="0"/>
  </p:normalViewPr>
  <p:slideViewPr>
    <p:cSldViewPr>
      <p:cViewPr varScale="1">
        <p:scale>
          <a:sx n="64" d="100"/>
          <a:sy n="64" d="100"/>
        </p:scale>
        <p:origin x="67" y="3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4F8ED6-8DA5-4761-B168-B8ABF8A8F4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92" cy="496729"/>
          </a:xfrm>
          <a:prstGeom prst="rect">
            <a:avLst/>
          </a:prstGeom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858E9-F766-4424-B709-90E895973C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802" y="0"/>
            <a:ext cx="2946292" cy="496729"/>
          </a:xfrm>
          <a:prstGeom prst="rect">
            <a:avLst/>
          </a:prstGeom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9AA45B-BFF1-4017-85A9-8920AE72D0DB}" type="datetimeFigureOut">
              <a:rPr lang="en-GB" altLang="en-US"/>
              <a:pPr>
                <a:defRPr/>
              </a:pPr>
              <a:t>14/08/2023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91EE5F-69FD-47FC-88FE-B0682271CD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9909"/>
            <a:ext cx="2946292" cy="496729"/>
          </a:xfrm>
          <a:prstGeom prst="rect">
            <a:avLst/>
          </a:prstGeom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878FA-2230-4C42-94EB-B56710A725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802" y="9429909"/>
            <a:ext cx="2946292" cy="496729"/>
          </a:xfrm>
          <a:prstGeom prst="rect">
            <a:avLst/>
          </a:prstGeom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39B25EF-15E6-49AE-8EC7-BCEF424A8A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3606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6B1820C-FA50-4195-A321-456DE757ED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292" cy="49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4A0F3A7-49B6-452C-81D3-400603B05E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802" y="0"/>
            <a:ext cx="2946292" cy="49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7FB4EA-7FD4-452C-947C-3B5226BD95FD}" type="datetimeFigureOut">
              <a:rPr lang="en-US" altLang="en-US"/>
              <a:pPr>
                <a:defRPr/>
              </a:pPr>
              <a:t>8/14/2023</a:t>
            </a:fld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AE98590-B35F-40FC-8E0C-15E98937068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2014CD8B-9543-4325-8127-2820A3C5136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401" y="4716542"/>
            <a:ext cx="5436874" cy="446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854FDFA3-B40E-4886-B920-FBDD1BA4CD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09"/>
            <a:ext cx="2946292" cy="49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22817176-7C8B-44C9-A8DA-A989072C9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02" y="9429909"/>
            <a:ext cx="2946292" cy="49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30500C-244C-45C4-B698-764A2AC17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474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B274BBF6-38AF-40DF-AA24-00EFB36FC9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0E9086C2-3475-408B-BF36-31BB37164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9231670-A51A-46CE-B9FF-4D228A8B10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8591" indent="-28212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001" indent="-2250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4470" indent="-2250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0938" indent="-2250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7407" indent="-2250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3875" indent="-2250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0344" indent="-2250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6812" indent="-2250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0E8285-1288-4AE0-8163-4775312316F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27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584AD-66B9-4371-B40E-E6B4269E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5C71-8EDE-4E04-9D45-B53C816D52D4}" type="datetimeFigureOut">
              <a:rPr lang="en-GB" altLang="en-US"/>
              <a:pPr>
                <a:defRPr/>
              </a:pPr>
              <a:t>14/08/2023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F7A4B-7CE5-4782-8855-43FB5A5B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D343C-6E27-4EAB-943B-F5F657E37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B64F5-BF88-44AC-A791-DDF178FE62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727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B2C34-4172-4ACF-BB3E-E3D1F077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BA7C1-B52D-4F5F-9A61-E4BD7A25922E}" type="datetimeFigureOut">
              <a:rPr lang="en-GB" altLang="en-US"/>
              <a:pPr>
                <a:defRPr/>
              </a:pPr>
              <a:t>14/08/2023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3813F-F72E-42A3-9B34-9A40C2E22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FFF95-78AB-4647-89DC-B2572E2B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B7606-8CCC-4392-AD4C-F004FD4767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432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2209C-5E42-403F-A6BB-35DCB4AE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29142-56C6-4D6C-AD44-7A287806D372}" type="datetimeFigureOut">
              <a:rPr lang="en-GB" altLang="en-US"/>
              <a:pPr>
                <a:defRPr/>
              </a:pPr>
              <a:t>14/08/2023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698F2-5A77-4141-82AF-5DA119FE1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B9450-D325-4C8F-B986-4F5C4B100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BDC60-FE09-4E08-AB27-05AC859B26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025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A8B43-732E-4A22-A7B9-BD6F8455C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02A14-4356-4B95-B467-4A53C1310209}" type="datetimeFigureOut">
              <a:rPr lang="en-GB" altLang="en-US"/>
              <a:pPr>
                <a:defRPr/>
              </a:pPr>
              <a:t>14/08/2023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6F104-AAB1-41AC-92E2-6AB2726A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6AEDE-3C91-4337-B532-A635E722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19D53-C0A0-4BB0-A9B1-AD666B3925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218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CF10-22C0-4AB9-9B26-AEF9CBB9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A12F-309B-4944-A1AF-FB55D647334F}" type="datetimeFigureOut">
              <a:rPr lang="en-GB" altLang="en-US"/>
              <a:pPr>
                <a:defRPr/>
              </a:pPr>
              <a:t>14/08/2023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D77B2-3C1E-4F9F-A155-03599A35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17D9E-A6B5-4356-AAFD-0748F3B5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E7571-7E05-40F1-BA6F-37F83C3F89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2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9BF9ED-E1A9-4090-9C60-63CE7FC7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A983F-0119-4225-AF5B-516C2F25C24D}" type="datetimeFigureOut">
              <a:rPr lang="en-GB" altLang="en-US"/>
              <a:pPr>
                <a:defRPr/>
              </a:pPr>
              <a:t>14/08/2023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AFABDA-C4DD-4D7D-AF51-DE304A246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228965-7B7D-487B-8B55-60839DE6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494EB-0831-4230-813B-B2584995D3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570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A3C4850-2F20-4443-BBDF-DB608EEB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57A6-D6B1-4096-BBDD-45B230A42D64}" type="datetimeFigureOut">
              <a:rPr lang="en-GB" altLang="en-US"/>
              <a:pPr>
                <a:defRPr/>
              </a:pPr>
              <a:t>14/08/2023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EE6CCE-676D-427D-8C38-03DC7F57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4D2198-1D1E-4CC6-901A-B9605D52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1244A-6066-4A17-8DA2-3EEFA4C9DF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166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C05E7C3-41F3-4DD6-B000-DD4686D5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3B70B-C703-416A-871E-A34E0424B803}" type="datetimeFigureOut">
              <a:rPr lang="en-GB" altLang="en-US"/>
              <a:pPr>
                <a:defRPr/>
              </a:pPr>
              <a:t>14/08/2023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D11BDCA-92EA-48BD-B970-23B8402A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CFF550-7C50-49B4-A9DB-4AF85AF1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27C50-A8B2-47F8-AB5D-031B31EDBF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75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6BEF42B-8AEB-4B31-85E4-B03E4ED8F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2378-D89A-42CF-A1B2-9473F52A11E4}" type="datetimeFigureOut">
              <a:rPr lang="en-GB" altLang="en-US"/>
              <a:pPr>
                <a:defRPr/>
              </a:pPr>
              <a:t>14/08/2023</a:t>
            </a:fld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7D426A-BBDA-4EA1-B2F3-6603853D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9F8589-D5C3-4AED-B394-9166FBE88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67D0E-D696-40D1-A17D-C3ABE2F853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181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705AF2-4604-4B01-A010-BFC552ECC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7EA27-95FE-412A-9053-5B26779BA02C}" type="datetimeFigureOut">
              <a:rPr lang="en-GB" altLang="en-US"/>
              <a:pPr>
                <a:defRPr/>
              </a:pPr>
              <a:t>14/08/2023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4D8ACB-2F8E-4612-9B88-13DC6092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4194B9-9CBE-4E96-AEE3-A2F162152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7DCC3-07CB-47AB-8DC9-0D67BD9E28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670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07D20A-20D5-4762-90B9-78F304A5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3F42-7BDC-40F0-A607-C260154B83E9}" type="datetimeFigureOut">
              <a:rPr lang="en-GB" altLang="en-US"/>
              <a:pPr>
                <a:defRPr/>
              </a:pPr>
              <a:t>14/08/2023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3C3A26-B26C-4436-9379-ADF85BB79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5C0F62-1588-4CAF-B0BA-02E215B6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EAB79-87BA-4FF3-8394-C43C3E039F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167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5731A13-FB17-4648-A1A3-B618696AB9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8848C8B-D293-494F-871E-181699EC84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7DF90-5C4A-44DE-B6C3-5B4E190C81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A8C641-FA09-4AC9-AFDC-13BDF52E492B}" type="datetimeFigureOut">
              <a:rPr lang="en-GB" altLang="en-US"/>
              <a:pPr>
                <a:defRPr/>
              </a:pPr>
              <a:t>14/08/2023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F4D51-911F-4B92-9E73-B81876326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D7E31-493E-43F0-99C3-615EF36B1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3BF72263-69BF-43FB-B73D-01F0D6206D8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8D43A5-492C-47F0-9D01-32B7CCA068AA}"/>
              </a:ext>
            </a:extLst>
          </p:cNvPr>
          <p:cNvSpPr/>
          <p:nvPr/>
        </p:nvSpPr>
        <p:spPr>
          <a:xfrm rot="16200000">
            <a:off x="-3211191" y="3193730"/>
            <a:ext cx="6858000" cy="470540"/>
          </a:xfrm>
          <a:prstGeom prst="rect">
            <a:avLst/>
          </a:prstGeom>
          <a:solidFill>
            <a:srgbClr val="2AA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1D9CF-8AD4-4169-9E53-EBB65BC300BB}"/>
              </a:ext>
            </a:extLst>
          </p:cNvPr>
          <p:cNvSpPr txBox="1"/>
          <p:nvPr/>
        </p:nvSpPr>
        <p:spPr>
          <a:xfrm rot="16200000">
            <a:off x="-3254686" y="3277194"/>
            <a:ext cx="6858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i="1" dirty="0">
                <a:solidFill>
                  <a:schemeClr val="bg1"/>
                </a:solidFill>
                <a:latin typeface="+mn-lt"/>
              </a:rPr>
              <a:t>One Team. Team Woodstock</a:t>
            </a:r>
          </a:p>
        </p:txBody>
      </p:sp>
      <p:pic>
        <p:nvPicPr>
          <p:cNvPr id="32775" name="Picture 2">
            <a:extLst>
              <a:ext uri="{FF2B5EF4-FFF2-40B4-BE49-F238E27FC236}">
                <a16:creationId xmlns:a16="http://schemas.microsoft.com/office/drawing/2014/main" id="{45D43540-7A2D-49A1-86F1-66810A0BE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9" y="74233"/>
            <a:ext cx="1790924" cy="59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00D6D6-E58B-6F41-BF41-AB89C536F0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38" y="79175"/>
            <a:ext cx="2118043" cy="7472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C4B28A-E15D-D04F-9C32-1C7A9FE17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194" y="6428779"/>
            <a:ext cx="4032448" cy="3590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03708" y="7013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Everyone’s Welcome at Woodstock</a:t>
            </a:r>
            <a:endParaRPr lang="en-GB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2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Fortnightly Newsletter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6256" y="6379229"/>
            <a:ext cx="310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December 2023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-2626314" y="3861048"/>
            <a:ext cx="17420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1400" i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15307" y="1150340"/>
            <a:ext cx="5828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br>
              <a:rPr lang="en-GB" sz="1200" dirty="0"/>
            </a:b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4046" y="5791070"/>
            <a:ext cx="2037495" cy="497633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Thank you for taking the time to share a conversation with your child about this week’s image. </a:t>
            </a:r>
            <a:endParaRPr lang="en-GB" sz="1000" i="1" dirty="0">
              <a:solidFill>
                <a:schemeClr val="tx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224C8C-87EC-2F63-E0DB-E291930C4A7E}"/>
              </a:ext>
            </a:extLst>
          </p:cNvPr>
          <p:cNvSpPr txBox="1"/>
          <p:nvPr/>
        </p:nvSpPr>
        <p:spPr>
          <a:xfrm>
            <a:off x="1320394" y="654912"/>
            <a:ext cx="2459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Gender </a:t>
            </a: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endParaRPr lang="en-GB" sz="1800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6D6F234-B9DA-DC01-3209-E86144358066}"/>
              </a:ext>
            </a:extLst>
          </p:cNvPr>
          <p:cNvSpPr txBox="1"/>
          <p:nvPr/>
        </p:nvSpPr>
        <p:spPr>
          <a:xfrm>
            <a:off x="5446790" y="5973783"/>
            <a:ext cx="1512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1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British Values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Rule of law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A64A0E6A-FC4C-1AE8-68B9-021C99501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522" y="897821"/>
            <a:ext cx="353944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</a:rPr>
              <a:t>Questions to discuss: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</a:rPr>
              <a:t>I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 the picture showed a woman carrying her baby on her back, do you think it would have gone viral?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</a:rPr>
              <a:t>W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hy did this picture make the news?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David says, "I have friends who have never ever changed a diaper (nappy)" </a:t>
            </a:r>
            <a:r>
              <a:rPr lang="en-US" sz="1200" dirty="0">
                <a:solidFill>
                  <a:srgbClr val="222222"/>
                </a:solidFill>
              </a:rPr>
              <a:t>W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hy not?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</a:rPr>
              <a:t>W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hat is gender equality?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</a:rPr>
              <a:t>W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hy do you think some people still say women should look after children?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</a:rPr>
              <a:t>W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hat would David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Moinina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Sengeh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say about that?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</a:rPr>
              <a:t>W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hy is David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Moinina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Sengeh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being called a role model for other men?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 2020, who can look after children in a family? Men, women or both? Who looks after you in your family?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</a:rPr>
              <a:t>W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hat can we learn from Dr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Moinina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Sengeh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22222"/>
                </a:solidFill>
              </a:rPr>
              <a:t>T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his picture has gone viral so what does that show about what most people around the world think about gender equality and men looking after children?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222222"/>
                </a:solidFill>
              </a:rPr>
              <a:t>How can we relate t</a:t>
            </a:r>
            <a:r>
              <a:rPr lang="en-US" sz="1200" i="1" dirty="0">
                <a:solidFill>
                  <a:srgbClr val="222222"/>
                </a:solidFill>
                <a:effectLst/>
              </a:rPr>
              <a:t>his to Everyone’s Welcome at Woodstock?</a:t>
            </a:r>
            <a:endParaRPr lang="en-US" sz="1100" i="1" dirty="0">
              <a:solidFill>
                <a:srgbClr val="222222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643FCC-30F7-C76B-1B52-C06C289FF423}"/>
              </a:ext>
            </a:extLst>
          </p:cNvPr>
          <p:cNvSpPr txBox="1"/>
          <p:nvPr/>
        </p:nvSpPr>
        <p:spPr>
          <a:xfrm>
            <a:off x="3625004" y="1507268"/>
            <a:ext cx="15755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W</a:t>
            </a:r>
            <a:r>
              <a:rPr lang="en-US" sz="1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hat do you see in the picture?</a:t>
            </a:r>
          </a:p>
          <a:p>
            <a:pPr algn="ctr"/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W</a:t>
            </a:r>
            <a:r>
              <a:rPr lang="en-US" sz="1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hy do you think the picture has gone viral?</a:t>
            </a:r>
          </a:p>
        </p:txBody>
      </p:sp>
      <p:pic>
        <p:nvPicPr>
          <p:cNvPr id="6" name="Picture 2" descr="Man with a child on his back">
            <a:extLst>
              <a:ext uri="{FF2B5EF4-FFF2-40B4-BE49-F238E27FC236}">
                <a16:creationId xmlns:a16="http://schemas.microsoft.com/office/drawing/2014/main" id="{1E358DAC-C96D-D410-4DC3-137D7B205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38" y="1024244"/>
            <a:ext cx="2855218" cy="219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9BCAA5-FAAF-E136-0BF4-0B2E984205A1}"/>
              </a:ext>
            </a:extLst>
          </p:cNvPr>
          <p:cNvSpPr txBox="1"/>
          <p:nvPr/>
        </p:nvSpPr>
        <p:spPr>
          <a:xfrm>
            <a:off x="537063" y="3217571"/>
            <a:ext cx="4872782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David </a:t>
            </a:r>
            <a:r>
              <a:rPr lang="en-US" sz="115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Moinina</a:t>
            </a:r>
            <a:r>
              <a:rPr lang="en-US" sz="11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5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Sengeh</a:t>
            </a:r>
            <a:r>
              <a:rPr lang="en-US" sz="11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is the Education Minister for Sierra Leone. He was preparing food in the kitchen for his daughter </a:t>
            </a:r>
            <a:r>
              <a:rPr lang="en-US" sz="115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Peynina</a:t>
            </a:r>
            <a:r>
              <a:rPr lang="en-US" sz="11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when he was called to a zoom meeting. He tied </a:t>
            </a:r>
            <a:r>
              <a:rPr lang="en-US" sz="115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Peynina</a:t>
            </a:r>
            <a:r>
              <a:rPr lang="en-US" sz="11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on his back so that he could carry on taking part in the meeting. He tweeted a photo asking other leaders to share how they are working at home, saying, "As minister I started my last call feeding my 10 month old then carried her on my back for the rest of the call."</a:t>
            </a:r>
            <a:br>
              <a:rPr lang="en-US" sz="1150" dirty="0"/>
            </a:br>
            <a:br>
              <a:rPr lang="en-US" sz="1150" dirty="0"/>
            </a:br>
            <a:r>
              <a:rPr lang="en-US" sz="11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Later Dr </a:t>
            </a:r>
            <a:r>
              <a:rPr lang="en-US" sz="115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Sengeh</a:t>
            </a:r>
            <a:r>
              <a:rPr lang="en-US" sz="11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said the photo "forces men to think about themselves. It shows them it is possible to take care of their child."</a:t>
            </a:r>
            <a:br>
              <a:rPr lang="en-US" sz="1150" dirty="0"/>
            </a:br>
            <a:br>
              <a:rPr lang="en-US" sz="1150" dirty="0"/>
            </a:br>
            <a:r>
              <a:rPr lang="en-US" sz="11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"I have friends who have never ever changed a diaper, and they have several children, and they don't even understand how that is possible."</a:t>
            </a:r>
            <a:br>
              <a:rPr lang="en-US" sz="1150" dirty="0"/>
            </a:br>
            <a:br>
              <a:rPr lang="en-US" sz="1150" dirty="0"/>
            </a:br>
            <a:r>
              <a:rPr lang="en-US" sz="11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Women's rights campaigner </a:t>
            </a:r>
            <a:r>
              <a:rPr lang="en-US" sz="115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Nemata</a:t>
            </a:r>
            <a:r>
              <a:rPr lang="en-US" sz="11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5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Majeks</a:t>
            </a:r>
            <a:r>
              <a:rPr lang="en-US" sz="11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-Walker said, "He is a role model to other men in Sierra Leone and Africa. he is somebody who does not believe that it is only a woman who should take care of her children.</a:t>
            </a:r>
            <a:endParaRPr lang="en-GB" sz="1150" dirty="0"/>
          </a:p>
        </p:txBody>
      </p:sp>
    </p:spTree>
    <p:extLst>
      <p:ext uri="{BB962C8B-B14F-4D97-AF65-F5344CB8AC3E}">
        <p14:creationId xmlns:p14="http://schemas.microsoft.com/office/powerpoint/2010/main" val="830363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DB7233B7833947B7C72089145A6273" ma:contentTypeVersion="16" ma:contentTypeDescription="Create a new document." ma:contentTypeScope="" ma:versionID="ada6bc86d08b50469ea82edb014a0970">
  <xsd:schema xmlns:xsd="http://www.w3.org/2001/XMLSchema" xmlns:xs="http://www.w3.org/2001/XMLSchema" xmlns:p="http://schemas.microsoft.com/office/2006/metadata/properties" xmlns:ns2="eb92119f-00a5-4b60-aae6-27800d868a09" xmlns:ns3="1aa86c90-9b6b-4971-9843-ad6d809fd5f7" targetNamespace="http://schemas.microsoft.com/office/2006/metadata/properties" ma:root="true" ma:fieldsID="6cafefce14d312cf38a632a12d53bcdf" ns2:_="" ns3:_="">
    <xsd:import namespace="eb92119f-00a5-4b60-aae6-27800d868a09"/>
    <xsd:import namespace="1aa86c90-9b6b-4971-9843-ad6d809fd5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2119f-00a5-4b60-aae6-27800d868a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d7cb277-06ae-4a3d-aee4-7d88f1fa0f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86c90-9b6b-4971-9843-ad6d809fd5f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c5630cd-e143-4c00-a8e1-d9951cadc833}" ma:internalName="TaxCatchAll" ma:showField="CatchAllData" ma:web="1aa86c90-9b6b-4971-9843-ad6d809fd5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92119f-00a5-4b60-aae6-27800d868a09">
      <Terms xmlns="http://schemas.microsoft.com/office/infopath/2007/PartnerControls"/>
    </lcf76f155ced4ddcb4097134ff3c332f>
    <TaxCatchAll xmlns="1aa86c90-9b6b-4971-9843-ad6d809fd5f7" xsi:nil="true"/>
  </documentManagement>
</p:properties>
</file>

<file path=customXml/itemProps1.xml><?xml version="1.0" encoding="utf-8"?>
<ds:datastoreItem xmlns:ds="http://schemas.openxmlformats.org/officeDocument/2006/customXml" ds:itemID="{D6180FE3-3DE7-4F7E-BC3B-698CEC35E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92119f-00a5-4b60-aae6-27800d868a09"/>
    <ds:schemaRef ds:uri="1aa86c90-9b6b-4971-9843-ad6d809fd5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1A395-9165-45CC-A3C9-B3E2283350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D99BD0-AA56-4968-925A-E1E2F5578F77}">
  <ds:schemaRefs>
    <ds:schemaRef ds:uri="http://schemas.microsoft.com/office/2006/metadata/properties"/>
    <ds:schemaRef ds:uri="http://schemas.microsoft.com/office/infopath/2007/PartnerControls"/>
    <ds:schemaRef ds:uri="eb92119f-00a5-4b60-aae6-27800d868a09"/>
    <ds:schemaRef ds:uri="1aa86c90-9b6b-4971-9843-ad6d809fd5f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429</Words>
  <Application>Microsoft Office PowerPoint</Application>
  <PresentationFormat>On-screen Show (4:3)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Shine - Part 1</dc:title>
  <dc:creator>Fletcher, Sara</dc:creator>
  <cp:lastModifiedBy>Julie Barrick</cp:lastModifiedBy>
  <cp:revision>734</cp:revision>
  <cp:lastPrinted>2019-08-27T07:05:49Z</cp:lastPrinted>
  <dcterms:created xsi:type="dcterms:W3CDTF">2012-03-19T10:18:22Z</dcterms:created>
  <dcterms:modified xsi:type="dcterms:W3CDTF">2023-08-14T20:52:40Z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0x01010067DB7233B7833947B7C72089145A6273</vt:lpwstr>
  </property>
</Properties>
</file>